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4F33B86-61C4-4600-8AEC-95289FBB6637}">
  <a:tblStyle styleId="{24F33B86-61C4-4600-8AEC-95289FBB66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b080017f83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b080017f83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b080017f83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b080017f83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080017f83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b080017f83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b080017f83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b080017f83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b080017f83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b080017f83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b080017f83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b080017f83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b080017f8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b080017f8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b080017f8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b080017f8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b080017f8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b080017f8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b080017f83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b080017f83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b080017f83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b080017f83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b080017f8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b080017f8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080017f83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080017f8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b080017f83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b080017f83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slide" Target="/ppt/slides/slide13.xml"/><Relationship Id="rId5" Type="http://schemas.openxmlformats.org/officeDocument/2006/relationships/slide" Target="/ppt/slides/slide11.xml"/><Relationship Id="rId6" Type="http://schemas.openxmlformats.org/officeDocument/2006/relationships/slide" Target="/ppt/slides/slide13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slide" Target="/ppt/slides/slide14.xml"/><Relationship Id="rId5" Type="http://schemas.openxmlformats.org/officeDocument/2006/relationships/slide" Target="/ppt/slides/slide14.xml"/><Relationship Id="rId6" Type="http://schemas.openxmlformats.org/officeDocument/2006/relationships/slide" Target="/ppt/slides/slide15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Relationship Id="rId4" Type="http://schemas.openxmlformats.org/officeDocument/2006/relationships/slide" Target="/ppt/slides/slide9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Relationship Id="rId4" Type="http://schemas.openxmlformats.org/officeDocument/2006/relationships/slide" Target="/ppt/slides/slide10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Relationship Id="rId4" Type="http://schemas.openxmlformats.org/officeDocument/2006/relationships/slide" Target="/ppt/slides/slide11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3.png"/><Relationship Id="rId5" Type="http://schemas.openxmlformats.org/officeDocument/2006/relationships/slide" Target="/ppt/slides/slide9.xml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slide" Target="/ppt/slides/slide2.xml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slide" Target="/ppt/slides/slide12.xml"/><Relationship Id="rId9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" Target="/ppt/slides/slide12.xml"/><Relationship Id="rId7" Type="http://schemas.openxmlformats.org/officeDocument/2006/relationships/image" Target="../media/image9.png"/><Relationship Id="rId8" Type="http://schemas.openxmlformats.org/officeDocument/2006/relationships/slide" Target="/ppt/slides/slide10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Gemini_Generated_Image_30lg3j30lg3j30l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 title="Gemini_Generated_Image_963g5v963g5v963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/>
        </p:nvSpPr>
        <p:spPr>
          <a:xfrm>
            <a:off x="723000" y="1391225"/>
            <a:ext cx="769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</a:rPr>
              <a:t>Что является «мозгом» любого робота?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51" name="Google Shape;151;p22">
            <a:hlinkClick action="ppaction://hlinksldjump" r:id="rId4"/>
          </p:cNvPr>
          <p:cNvSpPr txBox="1"/>
          <p:nvPr/>
        </p:nvSpPr>
        <p:spPr>
          <a:xfrm>
            <a:off x="2270500" y="2511325"/>
            <a:ext cx="4971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А) Датчик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2" name="Google Shape;152;p22">
            <a:hlinkClick action="ppaction://hlinksldjump" r:id="rId5"/>
          </p:cNvPr>
          <p:cNvSpPr txBox="1"/>
          <p:nvPr/>
        </p:nvSpPr>
        <p:spPr>
          <a:xfrm>
            <a:off x="2270500" y="3310950"/>
            <a:ext cx="47322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Б) Центральный процессор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3" name="Google Shape;153;p22">
            <a:hlinkClick action="ppaction://hlinksldjump" r:id="rId6"/>
          </p:cNvPr>
          <p:cNvSpPr txBox="1"/>
          <p:nvPr/>
        </p:nvSpPr>
        <p:spPr>
          <a:xfrm>
            <a:off x="2270500" y="4196900"/>
            <a:ext cx="4971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В) Мотор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 title="Gemini_Generated_Image_963g5v963g5v963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/>
        </p:nvSpPr>
        <p:spPr>
          <a:xfrm>
            <a:off x="723000" y="1089175"/>
            <a:ext cx="7698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</a:rPr>
              <a:t>Как называется самая большая плата внутри системного блока, которая объединяет все остальные компоненты компьютера (процессор, память, видеокарту)?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60" name="Google Shape;160;p23">
            <a:hlinkClick action="ppaction://hlinksldjump" r:id="rId4"/>
          </p:cNvPr>
          <p:cNvSpPr txBox="1"/>
          <p:nvPr/>
        </p:nvSpPr>
        <p:spPr>
          <a:xfrm>
            <a:off x="2270500" y="2502725"/>
            <a:ext cx="4971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А) Видеокарта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1" name="Google Shape;161;p23">
            <a:hlinkClick action="ppaction://hlinksldjump" r:id="rId5"/>
          </p:cNvPr>
          <p:cNvSpPr txBox="1"/>
          <p:nvPr/>
        </p:nvSpPr>
        <p:spPr>
          <a:xfrm>
            <a:off x="2270500" y="3318238"/>
            <a:ext cx="4971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Б) Жёсткий диск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2" name="Google Shape;162;p23">
            <a:hlinkClick action="ppaction://hlinksldjump" r:id="rId6"/>
          </p:cNvPr>
          <p:cNvSpPr txBox="1"/>
          <p:nvPr/>
        </p:nvSpPr>
        <p:spPr>
          <a:xfrm>
            <a:off x="2270500" y="4194175"/>
            <a:ext cx="4971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</a:rPr>
              <a:t>В) Материнская плата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>
            <a:hlinkClick action="ppaction://hlinksldjump" r:id="rId4"/>
          </p:cNvPr>
          <p:cNvSpPr txBox="1"/>
          <p:nvPr/>
        </p:nvSpPr>
        <p:spPr>
          <a:xfrm>
            <a:off x="3243750" y="4126925"/>
            <a:ext cx="265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>
            <a:hlinkClick action="ppaction://hlinksldjump" r:id="rId4"/>
          </p:cNvPr>
          <p:cNvSpPr/>
          <p:nvPr/>
        </p:nvSpPr>
        <p:spPr>
          <a:xfrm>
            <a:off x="3307650" y="3997500"/>
            <a:ext cx="25287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>
            <a:hlinkClick action="ppaction://hlinksldjump" r:id="rId4"/>
          </p:cNvPr>
          <p:cNvSpPr/>
          <p:nvPr/>
        </p:nvSpPr>
        <p:spPr>
          <a:xfrm>
            <a:off x="3307650" y="3997500"/>
            <a:ext cx="25287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7" title="Gemini_Generated_Image_hi6384hi6384hi6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unnamed (9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7500" y="0"/>
            <a:ext cx="91814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>
            <a:hlinkClick action="ppaction://hlinkshowjump?jump=nextslide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0350" y="1848650"/>
            <a:ext cx="3425800" cy="75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>
            <a:hlinkClick action="ppaction://hlinksldjump"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40350" y="2749749"/>
            <a:ext cx="3425800" cy="737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 title="unnamed (10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969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7" name="Google Shape;67;p15"/>
          <p:cNvGraphicFramePr/>
          <p:nvPr/>
        </p:nvGraphicFramePr>
        <p:xfrm>
          <a:off x="2083475" y="39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{24F33B86-61C4-4600-8AEC-95289FBB6637}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Ф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Ы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Ш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Ь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К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Л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8" name="Google Shape;68;p15"/>
          <p:cNvSpPr txBox="1"/>
          <p:nvPr/>
        </p:nvSpPr>
        <p:spPr>
          <a:xfrm>
            <a:off x="0" y="1185050"/>
            <a:ext cx="2134200" cy="3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горизонтали: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action="ppaction://hlinkshowjump?jump=nextslide"/>
              </a:rPr>
              <a:t>1. </a:t>
            </a:r>
            <a:r>
              <a:rPr lang="ru" sz="1100" u="sng">
                <a:solidFill>
                  <a:schemeClr val="hlink"/>
                </a:solidFill>
                <a:hlinkClick action="ppaction://hlinkshowjump?jump=nextslide"/>
              </a:rPr>
              <a:t>Устройство, похожее на телевизор, для вывода информации с компьютера.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2. Маленький прибор-манипулятор, который "бегает" по столу и управляет курсором.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3. Всемирная сеть, которая связывает компьютеры по всему земному шару.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4. Комната в школе, где проходят уроки.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7298400" y="1248400"/>
            <a:ext cx="1845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вертикали:</a:t>
            </a:r>
            <a:r>
              <a:rPr lang="ru" sz="1200">
                <a:solidFill>
                  <a:schemeClr val="lt1"/>
                </a:solidFill>
              </a:rPr>
              <a:t>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5. Школьный предмет, на котором изучают компьютеры и способы обработки информации.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3475" y="1581250"/>
            <a:ext cx="2679950" cy="3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392650"/>
            <a:ext cx="382850" cy="435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3562250"/>
            <a:ext cx="2679950" cy="3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3958450"/>
            <a:ext cx="1531400" cy="3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2373650"/>
            <a:ext cx="1148550" cy="3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 title="unnamed (10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969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0" name="Google Shape;80;p16"/>
          <p:cNvGraphicFramePr/>
          <p:nvPr/>
        </p:nvGraphicFramePr>
        <p:xfrm>
          <a:off x="2083475" y="39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{24F33B86-61C4-4600-8AEC-95289FBB6637}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Ф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Ы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Ш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Ь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К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Л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1" name="Google Shape;81;p16"/>
          <p:cNvSpPr txBox="1"/>
          <p:nvPr/>
        </p:nvSpPr>
        <p:spPr>
          <a:xfrm>
            <a:off x="0" y="1185050"/>
            <a:ext cx="21342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горизонтали: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1. Устройство, похожее на телевизор, для вывода информации с компьютера.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action="ppaction://hlinkshowjump?jump=nextslide"/>
              </a:rPr>
              <a:t>2. Маленький прибор-манипулятор, который "бегает" по столу и управляет курсором.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3. Всемирная сеть, которая связывает компьютеры по всему земному шару.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4. Комната в школе, где проходят уроки.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7298400" y="1248400"/>
            <a:ext cx="1845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вертикали:</a:t>
            </a:r>
            <a:r>
              <a:rPr lang="ru" sz="1200">
                <a:solidFill>
                  <a:schemeClr val="lt1"/>
                </a:solidFill>
              </a:rPr>
              <a:t>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5. Школьный предмет, на котором изучают компьютеры и способы обработки информации.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392650"/>
            <a:ext cx="382850" cy="118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1977450"/>
            <a:ext cx="382850" cy="277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3562250"/>
            <a:ext cx="2679950" cy="3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3958450"/>
            <a:ext cx="1531400" cy="3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2373650"/>
            <a:ext cx="1148550" cy="3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 title="unnamed (10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969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3" name="Google Shape;93;p17"/>
          <p:cNvGraphicFramePr/>
          <p:nvPr/>
        </p:nvGraphicFramePr>
        <p:xfrm>
          <a:off x="2083475" y="39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{24F33B86-61C4-4600-8AEC-95289FBB6637}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Ф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Ы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Ш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Ь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К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Л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4" name="Google Shape;94;p17"/>
          <p:cNvSpPr txBox="1"/>
          <p:nvPr/>
        </p:nvSpPr>
        <p:spPr>
          <a:xfrm>
            <a:off x="0" y="1185050"/>
            <a:ext cx="21342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горизонтали: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1. Устройство, похожее на телевизор, для вывода информации с компьютера.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2. Маленький прибор-манипулятор, который "бегает" по столу и управляет курсором.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action="ppaction://hlinkshowjump?jump=nextslide"/>
              </a:rPr>
              <a:t>3. Всемирная сеть, которая связывает компьютеры по всему земному шару.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4. Комната в школе, где проходят уроки.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7298400" y="1248400"/>
            <a:ext cx="1845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вертикали:</a:t>
            </a:r>
            <a:r>
              <a:rPr lang="ru" sz="1200">
                <a:solidFill>
                  <a:schemeClr val="lt1"/>
                </a:solidFill>
              </a:rPr>
              <a:t>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5. Школьный предмет, на котором изучают компьютеры и способы обработки информации.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392650"/>
            <a:ext cx="382850" cy="118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2769850"/>
            <a:ext cx="382850" cy="19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3562250"/>
            <a:ext cx="2679950" cy="3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3958450"/>
            <a:ext cx="1531400" cy="3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1977450"/>
            <a:ext cx="382850" cy="3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 title="unnamed (10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969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6" name="Google Shape;106;p18"/>
          <p:cNvGraphicFramePr/>
          <p:nvPr/>
        </p:nvGraphicFramePr>
        <p:xfrm>
          <a:off x="2083475" y="39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{24F33B86-61C4-4600-8AEC-95289FBB6637}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Ф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Ы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Ш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Ь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К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Л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7" name="Google Shape;107;p18"/>
          <p:cNvSpPr txBox="1"/>
          <p:nvPr/>
        </p:nvSpPr>
        <p:spPr>
          <a:xfrm>
            <a:off x="0" y="1185050"/>
            <a:ext cx="21342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горизонтали: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1. Устройство, похожее на телевизор, для вывода информации с компьютера.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2. Маленький прибор-манипулятор, который "бегает" по столу и управляет курсором.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3. Всемирная сеть, которая связывает компьютеры по всему земному шару.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action="ppaction://hlinkshowjump?jump=nextslide"/>
              </a:rPr>
              <a:t>4. Комната в школе, где проходят уроки.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7298400" y="1248400"/>
            <a:ext cx="1845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вертикали:</a:t>
            </a:r>
            <a:r>
              <a:rPr lang="ru" sz="1200">
                <a:solidFill>
                  <a:schemeClr val="lt1"/>
                </a:solidFill>
              </a:rPr>
              <a:t>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5. Школьный предмет, на котором изучают компьютеры и способы обработки информации.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392650"/>
            <a:ext cx="382850" cy="118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3958451"/>
            <a:ext cx="382850" cy="7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2773400"/>
            <a:ext cx="382850" cy="7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575" y="3958450"/>
            <a:ext cx="1531400" cy="3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1977450"/>
            <a:ext cx="382850" cy="3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 title="unnamed (10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969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9" name="Google Shape;119;p19"/>
          <p:cNvGraphicFramePr/>
          <p:nvPr/>
        </p:nvGraphicFramePr>
        <p:xfrm>
          <a:off x="2083475" y="39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{24F33B86-61C4-4600-8AEC-95289FBB6637}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Ф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Ы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Ш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Ь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К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Л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0" name="Google Shape;120;p19"/>
          <p:cNvSpPr txBox="1"/>
          <p:nvPr/>
        </p:nvSpPr>
        <p:spPr>
          <a:xfrm>
            <a:off x="0" y="1185050"/>
            <a:ext cx="21342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горизонтали: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1. Устройство, похожее на телевизор, для вывода информации с компьютера.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2. Маленький прибор-манипулятор, который "бегает" по столу и управляет курсором.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3. Всемирная сеть, которая связывает компьютеры по всему земному шару.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4. Комната в школе, где проходят уроки.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7298400" y="1248400"/>
            <a:ext cx="1845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вертикали:</a:t>
            </a:r>
            <a:r>
              <a:rPr lang="ru" sz="1200">
                <a:solidFill>
                  <a:schemeClr val="lt1"/>
                </a:solidFill>
              </a:rPr>
              <a:t>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action="ppaction://hlinkshowjump?jump=nextslide"/>
              </a:rPr>
              <a:t>5. Школьный предмет, на котором изучают компьютеры и способы обработки информации.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392650"/>
            <a:ext cx="382850" cy="118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4354650"/>
            <a:ext cx="382850" cy="39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2773400"/>
            <a:ext cx="382850" cy="7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725" y="1977450"/>
            <a:ext cx="382850" cy="3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0" title="unnamed (10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969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1" name="Google Shape;131;p20"/>
          <p:cNvGraphicFramePr/>
          <p:nvPr/>
        </p:nvGraphicFramePr>
        <p:xfrm>
          <a:off x="2083475" y="39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{24F33B86-61C4-4600-8AEC-95289FBB6637}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Ф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О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М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Ы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Ш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Ь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И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Р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Н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Е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Т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К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Л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С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</a:rPr>
                        <a:t>А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2" name="Google Shape;132;p20"/>
          <p:cNvSpPr txBox="1"/>
          <p:nvPr/>
        </p:nvSpPr>
        <p:spPr>
          <a:xfrm>
            <a:off x="0" y="1185050"/>
            <a:ext cx="21342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горизонтали:</a:t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1. Устройство, похожее на телевизор, для вывода информации с компьютера.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2. Маленький прибор-манипулятор, который "бегает" по столу и управляет курсором.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3. Всемирная сеть, которая связывает компьютеры по всему земному шару.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4. Комната в школе, где проходят уроки.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7298400" y="1248400"/>
            <a:ext cx="1845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</a:rPr>
              <a:t>По вертикали:</a:t>
            </a:r>
            <a:r>
              <a:rPr lang="ru" sz="1200">
                <a:solidFill>
                  <a:schemeClr val="lt1"/>
                </a:solidFill>
              </a:rPr>
              <a:t> 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lt1"/>
                </a:solidFill>
              </a:rPr>
              <a:t>5. Школьный предмет, на котором изучают компьютеры и способы обработки информации.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134" name="Google Shape;134;p20">
            <a:hlinkClick action="ppaction://hlinksldjump"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8950" y="4598425"/>
            <a:ext cx="2317950" cy="50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1" title="Gemini_Generated_Image_963g5v963g5v963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 txBox="1"/>
          <p:nvPr/>
        </p:nvSpPr>
        <p:spPr>
          <a:xfrm>
            <a:off x="723000" y="1244500"/>
            <a:ext cx="769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</a:rPr>
              <a:t>Какой язык программирования чаще всего используется для создания интерактивных веб-страниц и анимации в браузере?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2270500" y="2502700"/>
            <a:ext cx="4971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А) Python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Б) C++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В) </a:t>
            </a:r>
            <a:r>
              <a:rPr b="1" lang="ru">
                <a:solidFill>
                  <a:schemeClr val="lt1"/>
                </a:solidFill>
              </a:rPr>
              <a:t>JavaScript</a:t>
            </a:r>
            <a:r>
              <a:rPr lang="ru" sz="1300">
                <a:solidFill>
                  <a:schemeClr val="lt1"/>
                </a:solidFill>
              </a:rPr>
              <a:t> 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42" name="Google Shape;142;p21">
            <a:hlinkClick action="ppaction://hlinksldjump"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44588" y="2502700"/>
            <a:ext cx="4333970" cy="46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>
            <a:hlinkClick action="ppaction://hlinksldjump"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60925" y="3386075"/>
            <a:ext cx="4422151" cy="40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>
            <a:hlinkClick action="ppaction://hlinksldjump"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360923" y="4205253"/>
            <a:ext cx="4422150" cy="416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